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294" r:id="rId3"/>
    <p:sldId id="293" r:id="rId4"/>
    <p:sldId id="259" r:id="rId5"/>
    <p:sldId id="261" r:id="rId6"/>
    <p:sldId id="263" r:id="rId7"/>
    <p:sldId id="267" r:id="rId8"/>
    <p:sldId id="295" r:id="rId9"/>
    <p:sldId id="286" r:id="rId10"/>
    <p:sldId id="297" r:id="rId11"/>
    <p:sldId id="262" r:id="rId12"/>
    <p:sldId id="265" r:id="rId13"/>
    <p:sldId id="260" r:id="rId14"/>
    <p:sldId id="285" r:id="rId15"/>
    <p:sldId id="283" r:id="rId16"/>
    <p:sldId id="288" r:id="rId17"/>
    <p:sldId id="277" r:id="rId18"/>
    <p:sldId id="280" r:id="rId19"/>
    <p:sldId id="281" r:id="rId20"/>
    <p:sldId id="298" r:id="rId21"/>
    <p:sldId id="299" r:id="rId22"/>
    <p:sldId id="300" r:id="rId23"/>
    <p:sldId id="301" r:id="rId24"/>
    <p:sldId id="302" r:id="rId25"/>
    <p:sldId id="273" r:id="rId26"/>
    <p:sldId id="269" r:id="rId27"/>
    <p:sldId id="274" r:id="rId28"/>
    <p:sldId id="275" r:id="rId29"/>
    <p:sldId id="276" r:id="rId30"/>
    <p:sldId id="278" r:id="rId31"/>
    <p:sldId id="270" r:id="rId32"/>
    <p:sldId id="27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0CA15-2BD2-43C1-A41B-9F2EFE79DE1A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90F289-0376-4092-A6E4-A982C3117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4741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7648-7ECF-4315-828B-B2E1FD74D779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FDCC-8B76-4654-84B5-429A6485B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0598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7648-7ECF-4315-828B-B2E1FD74D779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FDCC-8B76-4654-84B5-429A6485B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5063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7648-7ECF-4315-828B-B2E1FD74D779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FDCC-8B76-4654-84B5-429A6485B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843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7648-7ECF-4315-828B-B2E1FD74D779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FDCC-8B76-4654-84B5-429A6485B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75881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7648-7ECF-4315-828B-B2E1FD74D779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FDCC-8B76-4654-84B5-429A6485B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986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7648-7ECF-4315-828B-B2E1FD74D779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FDCC-8B76-4654-84B5-429A6485B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2128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7648-7ECF-4315-828B-B2E1FD74D779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FDCC-8B76-4654-84B5-429A6485B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288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7648-7ECF-4315-828B-B2E1FD74D779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FDCC-8B76-4654-84B5-429A6485B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383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7648-7ECF-4315-828B-B2E1FD74D779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FDCC-8B76-4654-84B5-429A6485B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84283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7648-7ECF-4315-828B-B2E1FD74D779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FDCC-8B76-4654-84B5-429A6485B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2861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7648-7ECF-4315-828B-B2E1FD74D779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FDCC-8B76-4654-84B5-429A6485B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834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47648-7ECF-4315-828B-B2E1FD74D779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CFDCC-8B76-4654-84B5-429A6485BB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660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620688"/>
            <a:ext cx="87849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 «ХРАНИМ НАШИ ТРАДИЦИИ»</a:t>
            </a:r>
            <a: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ru-RU" sz="4000" dirty="0"/>
          </a:p>
        </p:txBody>
      </p:sp>
      <p:pic>
        <p:nvPicPr>
          <p:cNvPr id="6" name="Рисунок 5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4427984" y="1628800"/>
            <a:ext cx="4266356" cy="1516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16016" y="3212976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МБДОУ  «</a:t>
            </a:r>
            <a:r>
              <a:rPr lang="ru-RU" b="1" dirty="0" err="1" smtClean="0"/>
              <a:t>Рыбинский</a:t>
            </a:r>
            <a:r>
              <a:rPr lang="ru-RU" b="1" dirty="0" smtClean="0"/>
              <a:t> детский сад «Колобок»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smtClean="0"/>
              <a:t>Воспитатель: Филина Н.В.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02070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Содержание: </a:t>
            </a:r>
            <a: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8760"/>
            <a:ext cx="8085584" cy="2520280"/>
          </a:xfrm>
        </p:spPr>
        <p:txBody>
          <a:bodyPr>
            <a:normAutofit fontScale="40000" lnSpcReduction="20000"/>
          </a:bodyPr>
          <a:lstStyle/>
          <a:p>
            <a:pPr lvl="0"/>
            <a:r>
              <a:rPr lang="ru-RU" sz="4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Создать условия для формирования интереса к празднику.</a:t>
            </a:r>
          </a:p>
          <a:p>
            <a:pPr lvl="0"/>
            <a:r>
              <a:rPr lang="ru-RU" sz="4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Помочь детям выбрать активную и посильную задачу на определённый отрезок времени. </a:t>
            </a:r>
          </a:p>
          <a:p>
            <a:pPr lvl="0"/>
            <a:r>
              <a:rPr lang="ru-RU" sz="4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Составить план совместных действий с детьми, поиск и сбор информации о празднике.</a:t>
            </a:r>
          </a:p>
          <a:p>
            <a:pPr lvl="0"/>
            <a:r>
              <a:rPr lang="ru-RU" sz="4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Подобрать материал, пособия и литературу по теме (стихи, частушки, загадки, </a:t>
            </a:r>
            <a:r>
              <a:rPr lang="ru-RU" sz="4400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заклички</a:t>
            </a:r>
            <a:r>
              <a:rPr lang="ru-RU" sz="4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репродукции, музыкальный репертуар). </a:t>
            </a:r>
          </a:p>
          <a:p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860032" y="3645024"/>
            <a:ext cx="3960440" cy="2376264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44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формировать</a:t>
            </a:r>
            <a:r>
              <a:rPr kumimoji="0" lang="ru-RU" sz="44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игротеки народных игр.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Привлечь родителей к участию в конкурсе на лучший рецепт блинов.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Привлечь родителей для оформления народных костюмов для детей.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611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этап: основной</a:t>
            </a:r>
            <a:b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Цель: Формирование знаний дошкольников о русской национальной традиции встречи весны.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53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Содержание:</a:t>
            </a:r>
            <a:b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51520" y="1052736"/>
            <a:ext cx="8229600" cy="2376264"/>
          </a:xfrm>
        </p:spPr>
        <p:txBody>
          <a:bodyPr>
            <a:normAutofit fontScale="55000" lnSpcReduction="20000"/>
          </a:bodyPr>
          <a:lstStyle/>
          <a:p>
            <a:pPr lvl="2">
              <a:buNone/>
            </a:pPr>
            <a:r>
              <a:rPr lang="ru-RU" sz="3600" b="1" i="1" u="sng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Познание, коммуникация.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Наблюдения за изменениями в природе. 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Беседа: «Как на Руси весну встречали!». 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Рассматривание и обсуждение картин Б. </a:t>
            </a:r>
            <a:r>
              <a:rPr lang="ru-RU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И.Кустодиева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«Масленица», А. А. Соловьёва «Тройка», В. И. Сурикова «Взятие снежного городка». 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Заучивание </a:t>
            </a:r>
            <a:r>
              <a:rPr lang="ru-RU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закличек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стихов, частушек. 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Разучивание хороводных игр, русских народных песен: «Ой блины, блины…», «</a:t>
            </a:r>
            <a:r>
              <a:rPr lang="ru-RU" b="1" i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Маслёна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».</a:t>
            </a: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3"/>
          <p:cNvSpPr txBox="1">
            <a:spLocks/>
          </p:cNvSpPr>
          <p:nvPr/>
        </p:nvSpPr>
        <p:spPr>
          <a:xfrm>
            <a:off x="4716016" y="3501008"/>
            <a:ext cx="4269160" cy="286977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Чтение стихотворения Д. Кузнецова «Блины», рассказа Т. </a:t>
            </a:r>
            <a:r>
              <a:rPr kumimoji="0" lang="ru-RU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Нуждиной</a:t>
            </a: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«Блины».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Составление творческих рассказов о днях масленичной недели с опорой на соответствующие иллюстрации.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Знакомство детей с пословицами о масленице.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053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539552" y="476672"/>
            <a:ext cx="8229600" cy="2880320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Социализация, физкультура, безопасность.</a:t>
            </a:r>
          </a:p>
          <a:p>
            <a:pPr algn="ctr">
              <a:buNone/>
            </a:pPr>
            <a:endParaRPr lang="ru-RU" b="1" i="1" dirty="0" smtClean="0">
              <a:solidFill>
                <a:schemeClr val="accent3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Обучение русским народным играм «Салки», «Горелки», «Жаворонок», «Поймай валенок», «Карусели», «Пройди в ворота», «Молчанка».</a:t>
            </a:r>
          </a:p>
          <a:p>
            <a:pPr lvl="0"/>
            <a:endParaRPr lang="ru-RU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Проведение соревнований и игр эстафет: «Попади в цель», «Перетягивание каната», «Штурм горы», «Кто быстрее на метле».</a:t>
            </a:r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Содержимое 3"/>
          <p:cNvSpPr txBox="1">
            <a:spLocks/>
          </p:cNvSpPr>
          <p:nvPr/>
        </p:nvSpPr>
        <p:spPr>
          <a:xfrm>
            <a:off x="4499992" y="3140968"/>
            <a:ext cx="4413176" cy="3312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Продуктивная деятельность.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Рисование: «Зимние забавы», «Блины на сковородке».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Аппликация: «Барышня на Масленице», «Солнышко».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Коллективный труд, создание чучела из соломы: «</a:t>
            </a:r>
            <a:r>
              <a:rPr kumimoji="0" lang="ru-RU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Маслёна</a:t>
            </a: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– Барыня!»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Лепка: «Масленичное Солнце!».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04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этап: заключительный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8839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Цель: Обобщение знаний детей о Масленице, закрепление умения различать и называть традиционные обряды народного гуляния, формирование устойчивого интереса к национальной культуре.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641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Содержание: </a:t>
            </a:r>
            <a: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67544" y="1052737"/>
            <a:ext cx="7992888" cy="2376263"/>
          </a:xfrm>
        </p:spPr>
        <p:txBody>
          <a:bodyPr>
            <a:normAutofit lnSpcReduction="10000"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Музыкально-спортивный праздник на улице.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Подведение итогов конкурса для родителей «Лучший рецепт блинов».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Дегустация блинов.</a:t>
            </a:r>
          </a:p>
          <a:p>
            <a:endParaRPr lang="ru-RU" sz="28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6" name="Содержимое 4"/>
          <p:cNvSpPr txBox="1">
            <a:spLocks/>
          </p:cNvSpPr>
          <p:nvPr/>
        </p:nvSpPr>
        <p:spPr>
          <a:xfrm>
            <a:off x="3995936" y="3140968"/>
            <a:ext cx="5004048" cy="28083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Оформление репортажа о проведении праздника на сайте детского сада.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Консультация для родителей «Выходные на Масленицу».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341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Достигнутые результаты: </a:t>
            </a:r>
            <a:r>
              <a:rPr lang="ru-RU" sz="3600" b="1" dirty="0" smtClean="0">
                <a:solidFill>
                  <a:srgbClr val="FF0000"/>
                </a:solidFill>
              </a:rPr>
              <a:t/>
            </a:r>
            <a:br>
              <a:rPr lang="ru-RU" sz="3600" b="1" dirty="0" smtClean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340768"/>
            <a:ext cx="8219256" cy="2592288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Реализация проекта позволила объединить усилия ДОУ и семьи для успешной социализации ребенка и формирования устойчивого интереса к народным традициям, культуре, материальным и духовным ценностям.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Приобщение детей к традиции проведения народного праздника Масленица, который дал им возможность на практике познать его культурно-исторический опыт через непосредственное участие их в общем действии.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Создание атмосферы радости приобщения к традиционному народному празднику.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Повышение познавательного интереса к родной истории.</a:t>
            </a:r>
          </a:p>
        </p:txBody>
      </p:sp>
      <p:sp>
        <p:nvSpPr>
          <p:cNvPr id="6" name="Содержимое 4"/>
          <p:cNvSpPr txBox="1">
            <a:spLocks/>
          </p:cNvSpPr>
          <p:nvPr/>
        </p:nvSpPr>
        <p:spPr>
          <a:xfrm>
            <a:off x="395536" y="3284984"/>
            <a:ext cx="4896544" cy="31683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Дети знают и с удовольствием поют народные песни, частушки, узнают народные мелодии, рассказывают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потешки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заклички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сказки.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Дети умеют играть в подвижные народные игры, с удовольствием участвуют в тематических развлечениях, НОД, используют полученные знания в самостоятельной и совместной деятельности.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Дети имеют представление о народном быте, традиционной одежде, народной кухне.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Дети и родители с удовольствием согласны дальше работать в данном </a:t>
            </a:r>
            <a:r>
              <a:rPr kumimoji="0" lang="ru-RU" sz="15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направлении.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345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Рисование «Блины на сковородке»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412776"/>
            <a:ext cx="5256584" cy="394243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xmlns="" val="91773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Аппликация «Солнышко»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014"/>
          <a:stretch/>
        </p:blipFill>
        <p:spPr>
          <a:xfrm>
            <a:off x="827584" y="1484784"/>
            <a:ext cx="6665353" cy="42484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55761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Аппликация «Барыня на Масленице»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04591" y="2492896"/>
            <a:ext cx="4944773" cy="3708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USER\Desktop\ФОТО\Масленица 2019\rg8m0A1vdU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88200"/>
            <a:ext cx="3240360" cy="43204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328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Паспорт проекта: </a:t>
            </a:r>
            <a:r>
              <a:rPr lang="ru-RU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solidFill>
                  <a:srgbClr val="FF0000"/>
                </a:solidFill>
              </a:rPr>
              <a:t/>
            </a:r>
            <a:br>
              <a:rPr lang="ru-RU" sz="4000" dirty="0" smtClean="0">
                <a:solidFill>
                  <a:srgbClr val="FF0000"/>
                </a:solidFill>
              </a:rPr>
            </a:br>
            <a:endParaRPr lang="ru-RU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395536" y="1772816"/>
            <a:ext cx="8229600" cy="4176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467544" y="1700808"/>
            <a:ext cx="8229600" cy="3960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187624" y="1700808"/>
            <a:ext cx="7509520" cy="4032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Тип проекта: познавательный, творческий;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6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По числу детей –</a:t>
            </a:r>
            <a:r>
              <a:rPr kumimoji="0" lang="ru-RU" sz="2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общесадовский</a:t>
            </a: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разновозрастной.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26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По продолжительности – краткосрочный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(1 неделя).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6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Участники проекта – воспитатели, дети и их родители, музыкальный руководитель.</a:t>
            </a:r>
            <a: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ru-RU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ru-RU" sz="2600" b="1" i="0" u="none" strike="noStrike" kern="1200" cap="none" spc="0" normalizeH="0" baseline="0" noProof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55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Рецепт блинов от семьи Алиева Рената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USER\Desktop\ФОТО\Масленица 2019\FpNHK9Nl8l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3909095" cy="521212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23928" y="1052736"/>
            <a:ext cx="504056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Классический рецепт</a:t>
            </a:r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нему готовили наши бабушки и мамы. 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Берем</a:t>
            </a:r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300 гр.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Муки, 3 яйца, пол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ч. л.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Соли,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около 3 столовых ложек сахарного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песка,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750 мл.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молока,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2,5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гр. разрыхлителя теста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50 мл. рафинированного подсолнечного масла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приготовления: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просеянную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муку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добавить  разрыхлитель, сахарный,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песок и соль.</a:t>
            </a:r>
          </a:p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Затем туда же разбиваем 3 яйца и 125 грамм молока. Взбиваем как следует блендером тесто. 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Далее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не прекращая взбивать доливаем остальное молоко.</a:t>
            </a:r>
          </a:p>
          <a:p>
            <a:pPr algn="ctr"/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горячую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сковороду, промазанную маслом, наливаем тоненьким слоем тесто, подрумянившийся с первой стороны блинчик переворачиваем на вторую сторону. Когда он поджарился, снимаем лопаточкой.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47544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Рецепт блинов от семьи </a:t>
            </a:r>
            <a:b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Синельниковой Варвары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USER\Desktop\ФОТО\Масленица 2019\g0RpHQHHeb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557" y="1340768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\Масленица 2019\feZmecYGeg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284984"/>
            <a:ext cx="2507475" cy="3343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О\Масленица 2019\pJge-DHo71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40768"/>
            <a:ext cx="2178545" cy="2904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8540" y="1340767"/>
            <a:ext cx="31837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sz="2000" b="1" i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Блины с ягодами </a:t>
            </a:r>
          </a:p>
          <a:p>
            <a:pPr fontAlgn="t"/>
            <a:endParaRPr lang="ru-RU" sz="2000" b="1" i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теста</a:t>
            </a:r>
          </a:p>
          <a:p>
            <a:pPr fontAlgn="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Молоко -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0,5 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Мука пшеничная -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180-200 г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Яйца куриные -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 шт.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Масло растительное -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ч.л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Сахар -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 ст. л.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61274" y="4509120"/>
            <a:ext cx="29523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ru-RU" sz="2000" b="1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начинки</a:t>
            </a:r>
          </a:p>
          <a:p>
            <a:pPr fontAlgn="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Ягоды -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250 г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Сахар -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100 г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Ванилин - 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 г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41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Рецепт от семьи Павловой Елизаветы</a:t>
            </a:r>
            <a:endParaRPr lang="ru-RU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USER\Desktop\ФОТО\Масленица 2019\RT_gHEW_pqw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905"/>
          <a:stretch/>
        </p:blipFill>
        <p:spPr bwMode="auto">
          <a:xfrm>
            <a:off x="467544" y="1412776"/>
            <a:ext cx="2916324" cy="36588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C:\Users\USER\Desktop\ФОТО\Масленица 2019\sdUfUbwoXC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36"/>
          <a:stretch/>
        </p:blipFill>
        <p:spPr bwMode="auto">
          <a:xfrm>
            <a:off x="5940152" y="2708920"/>
            <a:ext cx="3024336" cy="37648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3491880" y="1190406"/>
            <a:ext cx="48245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Заварные </a:t>
            </a:r>
            <a:r>
              <a:rPr lang="ru-RU" sz="20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блины на молоке и на кипятке</a:t>
            </a:r>
          </a:p>
          <a:p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Чтобы тесто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было заварным, во время приготовления необходимо влить кипяток.</a:t>
            </a:r>
          </a:p>
          <a:p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Нужно для теста: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160 гр. муки,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 яйца,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пол ч. л. соли,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60 гр. сахарного песка,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250 мл. молока,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50 мл. подсолнечного масла,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250 мл. кипятка</a:t>
            </a: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875" y="4293096"/>
            <a:ext cx="624833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 приготовления</a:t>
            </a:r>
            <a:r>
              <a:rPr lang="ru-RU" sz="1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Для начала необходимо взбить в емкости яйца с добавлением соли и сахарного песка.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Следом вводим просеянную муку и молоко. А затем наливаем кипяток и масло.</a:t>
            </a:r>
          </a:p>
          <a:p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Все как следует размешиваем и беремся за выпекание блинчиков на предварительно разогретой и смазанной маслом сковороде.</a:t>
            </a:r>
          </a:p>
          <a:p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811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Рецепт блинов от семьи </a:t>
            </a:r>
            <a:r>
              <a:rPr lang="ru-R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Альтерготть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Таисии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C:\Users\USER\Desktop\ФОТО\Масленица 2019\zunOx6eJt_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4824536" cy="482453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4" y="1628800"/>
            <a:ext cx="33123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solidFill>
                  <a:srgbClr val="002060"/>
                </a:solidFill>
              </a:rPr>
              <a:t>Блины на </a:t>
            </a:r>
            <a:r>
              <a:rPr lang="ru-RU" sz="2800" b="1" u="sng" dirty="0" smtClean="0">
                <a:solidFill>
                  <a:srgbClr val="002060"/>
                </a:solidFill>
              </a:rPr>
              <a:t>кефире</a:t>
            </a:r>
            <a:endParaRPr lang="ru-RU" sz="2800" b="1" u="sng" dirty="0">
              <a:solidFill>
                <a:srgbClr val="002060"/>
              </a:solidFill>
            </a:endParaRPr>
          </a:p>
          <a:p>
            <a:r>
              <a:rPr lang="ru-RU" sz="2400" b="1" i="1" dirty="0" smtClean="0">
                <a:solidFill>
                  <a:srgbClr val="002060"/>
                </a:solidFill>
              </a:rPr>
              <a:t>Тесто: </a:t>
            </a:r>
            <a:endParaRPr lang="ru-RU" sz="2400" b="1" i="1" dirty="0">
              <a:solidFill>
                <a:srgbClr val="002060"/>
              </a:solidFill>
            </a:endParaRPr>
          </a:p>
          <a:p>
            <a:r>
              <a:rPr lang="ru-RU" sz="2400" b="1" dirty="0" smtClean="0"/>
              <a:t>Пшеничная мука </a:t>
            </a:r>
            <a:r>
              <a:rPr lang="ru-RU" sz="2400" b="1" dirty="0"/>
              <a:t>– 1ст.</a:t>
            </a:r>
          </a:p>
          <a:p>
            <a:r>
              <a:rPr lang="ru-RU" sz="2400" b="1" dirty="0"/>
              <a:t>Кефир – 500 мл.</a:t>
            </a:r>
          </a:p>
          <a:p>
            <a:r>
              <a:rPr lang="ru-RU" sz="2400" b="1" dirty="0"/>
              <a:t>Яйца – 2.</a:t>
            </a:r>
          </a:p>
          <a:p>
            <a:r>
              <a:rPr lang="ru-RU" sz="2400" b="1" dirty="0"/>
              <a:t>Сахар, соль.</a:t>
            </a:r>
          </a:p>
          <a:p>
            <a:r>
              <a:rPr lang="ru-RU" sz="2400" b="1" dirty="0"/>
              <a:t>Сода – щепотка.</a:t>
            </a:r>
          </a:p>
          <a:p>
            <a:r>
              <a:rPr lang="ru-RU" sz="2400" b="1" dirty="0"/>
              <a:t>Растительное масло – 3ст.л.</a:t>
            </a:r>
          </a:p>
          <a:p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27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Рецепт блинов от семьи Филиной Златы</a:t>
            </a:r>
            <a:endParaRPr lang="ru-RU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USER\Desktop\ФОТО\Масленица 2019\qhmT2jGdaA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4"/>
            <a:ext cx="4584509" cy="34383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4408366"/>
            <a:ext cx="794488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Способ приготовления.</a:t>
            </a:r>
          </a:p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Отделить желтки и смешать их с сахаром и солью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Добавить к желткам 0,5 стакана молока. Взбить вилкой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Постепенно добавлять муку, тщательно перемешивать.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Теперь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постепенно добавлять оставшееся молоко, тщательно перемешивая его с тестом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Добавить растительное масло, перемешать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Белки взбить до мягких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пиков).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Аккуратно ввести белки в тесто,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размешивая.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Сковороду разогреть и смазать растительным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маслом.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Жарить блинчик на среднем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огне с двух сторон. Каждый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блин смазывать сливочным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маслом. Вкусные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нежные блинчики готовы. 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Подаем со сметаной и джемом. Приятного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аппетита!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36096" y="1196754"/>
            <a:ext cx="340837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u="sng" dirty="0">
                <a:solidFill>
                  <a:srgbClr val="002060"/>
                </a:solidFill>
              </a:rPr>
              <a:t>Особенно нежные </a:t>
            </a:r>
            <a:r>
              <a:rPr lang="ru-RU" sz="2000" b="1" i="1" u="sng" dirty="0" smtClean="0">
                <a:solidFill>
                  <a:srgbClr val="002060"/>
                </a:solidFill>
              </a:rPr>
              <a:t>блинчики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Молоко - 1,5 стакана (370 г)</a:t>
            </a:r>
          </a:p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Яйца - 2 шт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Сахар - 1-2 ст.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ложки,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Мука - 1 стакан (160 г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Соль - 0,5 ч.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Ложки,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Масло растительное - 2-3 ст. ложки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Масло сливочное (для смазывания блинов) - 30-40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5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Чучело «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Маслёна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00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30900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Перетягивание каната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33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Хоровод с лентами «Карусель»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200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Эстафета «Кто быстрее на метле»</a:t>
            </a:r>
            <a:endParaRPr lang="ru-RU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352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Эстафета </a:t>
            </a:r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Перенеси блины на тарелку»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200048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Цель проекта:</a:t>
            </a:r>
            <a:r>
              <a:rPr lang="ru-RU" sz="3600" b="1" i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3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познакомить дошкольников с традициями праздника Масленицы и создать условия для совместной деятельности детей, педагогов и родителей.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9790" y="2924944"/>
            <a:ext cx="4884420" cy="375971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2816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Хороводы с Масленицей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349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-4395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 хороши </a:t>
            </a:r>
            <a:r>
              <a:rPr lang="ru-RU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блиночки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!!!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486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t="2000" r="-13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154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Задачи:</a:t>
            </a:r>
            <a: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9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900" i="1" dirty="0" smtClean="0">
                <a:latin typeface="Arial" pitchFamily="34" charset="0"/>
                <a:cs typeface="Arial" pitchFamily="34" charset="0"/>
              </a:rPr>
            </a:br>
            <a:r>
              <a:rPr lang="ru-RU" sz="4900" i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900" i="1" dirty="0" smtClean="0">
                <a:latin typeface="Arial" pitchFamily="34" charset="0"/>
                <a:cs typeface="Arial" pitchFamily="34" charset="0"/>
              </a:rPr>
            </a:br>
            <a:r>
              <a:rPr lang="ru-RU" sz="49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900" dirty="0" smtClean="0">
                <a:latin typeface="Arial" pitchFamily="34" charset="0"/>
                <a:cs typeface="Arial" pitchFamily="34" charset="0"/>
              </a:rPr>
            </a:br>
            <a:endParaRPr lang="ru-RU" sz="49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1196752"/>
            <a:ext cx="7787208" cy="5472608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ru-RU" sz="3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сформировать представление о традициях масленичной недели;</a:t>
            </a:r>
          </a:p>
          <a:p>
            <a:pPr lvl="0">
              <a:buNone/>
            </a:pPr>
            <a:endParaRPr lang="ru-RU" sz="38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3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закрепить знания о русском костюме, предметах быта, ремеслах и видах прикладного искусства;</a:t>
            </a:r>
          </a:p>
          <a:p>
            <a:pPr lvl="0">
              <a:buNone/>
            </a:pPr>
            <a:endParaRPr lang="ru-RU" sz="38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3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познакомить с народными играми, художественным литературным и музыкальным материалом по теме; </a:t>
            </a:r>
          </a:p>
          <a:p>
            <a:pPr lvl="0">
              <a:buNone/>
            </a:pPr>
            <a:endParaRPr lang="ru-RU" sz="38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3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обогатить духовный мир детей;</a:t>
            </a:r>
          </a:p>
          <a:p>
            <a:pPr lvl="0"/>
            <a:endParaRPr lang="ru-RU" sz="3800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3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вовлечь родителей в образовательную деятельность.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512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Интеграция образовательных областей: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Познавательное развитие; 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Художественно-эстетическое развитие;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Социально-коммуникативное; 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Физическое развитие;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Музыка;</a:t>
            </a:r>
          </a:p>
          <a:p>
            <a:pPr lvl="0"/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Игровая деятельность.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2390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Обеспечение проекта:</a:t>
            </a:r>
            <a:br>
              <a:rPr lang="ru-RU" sz="3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6923112" cy="5145435"/>
          </a:xfrm>
        </p:spPr>
        <p:txBody>
          <a:bodyPr>
            <a:normAutofit fontScale="47500" lnSpcReduction="20000"/>
          </a:bodyPr>
          <a:lstStyle/>
          <a:p>
            <a:pPr marL="342900" lvl="1" indent="-342900">
              <a:buFont typeface="Arial" pitchFamily="34" charset="0"/>
              <a:buChar char="•"/>
            </a:pPr>
            <a:r>
              <a:rPr lang="ru-RU" sz="3800" b="1" i="1" dirty="0" smtClean="0">
                <a:solidFill>
                  <a:srgbClr val="002060"/>
                </a:solidFill>
              </a:rPr>
              <a:t>Научно-методическое: подбор необходимой научно-методической литературы, изучение </a:t>
            </a:r>
            <a:r>
              <a:rPr lang="ru-RU" sz="3800" b="1" i="1" dirty="0" err="1" smtClean="0">
                <a:solidFill>
                  <a:srgbClr val="002060"/>
                </a:solidFill>
              </a:rPr>
              <a:t>интернет-ресурсов</a:t>
            </a:r>
            <a:r>
              <a:rPr lang="ru-RU" sz="3800" b="1" i="1" dirty="0" smtClean="0">
                <a:solidFill>
                  <a:srgbClr val="002060"/>
                </a:solidFill>
              </a:rPr>
              <a:t>, составление сценариев развлечений, конспектов НОД, консультаций для родителей, подбор аудиозаписи народных песен и мелодий, подбор библиотеки с устным народным творчеством, малыми фольклорными жанрами художественной литературы русского народа, составление картотеки народных игр. </a:t>
            </a:r>
            <a:br>
              <a:rPr lang="ru-RU" sz="3800" b="1" i="1" dirty="0" smtClean="0">
                <a:solidFill>
                  <a:srgbClr val="002060"/>
                </a:solidFill>
              </a:rPr>
            </a:br>
            <a:endParaRPr lang="ru-RU" sz="3800" b="1" i="1" dirty="0" smtClean="0">
              <a:solidFill>
                <a:srgbClr val="002060"/>
              </a:solidFill>
            </a:endParaRPr>
          </a:p>
          <a:p>
            <a:r>
              <a:rPr lang="ru-RU" sz="3800" b="1" i="1" dirty="0" smtClean="0">
                <a:solidFill>
                  <a:srgbClr val="002060"/>
                </a:solidFill>
              </a:rPr>
              <a:t>Материально-техническое: аудиосистема, теле- и </a:t>
            </a:r>
            <a:r>
              <a:rPr lang="ru-RU" sz="3800" b="1" i="1" dirty="0" err="1" smtClean="0">
                <a:solidFill>
                  <a:srgbClr val="002060"/>
                </a:solidFill>
              </a:rPr>
              <a:t>видео-оборудование</a:t>
            </a:r>
            <a:r>
              <a:rPr lang="ru-RU" sz="3800" b="1" i="1" dirty="0" smtClean="0">
                <a:solidFill>
                  <a:srgbClr val="002060"/>
                </a:solidFill>
              </a:rPr>
              <a:t>;</a:t>
            </a:r>
          </a:p>
          <a:p>
            <a:endParaRPr lang="ru-RU" sz="3400" b="1" i="1" dirty="0" smtClean="0">
              <a:solidFill>
                <a:srgbClr val="002060"/>
              </a:solidFill>
            </a:endParaRPr>
          </a:p>
          <a:p>
            <a:r>
              <a:rPr lang="ru-RU" sz="3800" b="1" i="1" dirty="0" smtClean="0">
                <a:solidFill>
                  <a:srgbClr val="002060"/>
                </a:solidFill>
              </a:rPr>
              <a:t>Наглядно-дидактическое: произведения декоративно – прикладного искусства и предметы народного быта с различными видами росписей, фотографии, репродукции картин и иллюстрации, </a:t>
            </a:r>
            <a:r>
              <a:rPr lang="ru-RU" sz="3800" b="1" i="1" dirty="0" err="1" smtClean="0">
                <a:solidFill>
                  <a:srgbClr val="002060"/>
                </a:solidFill>
              </a:rPr>
              <a:t>мультимедийные</a:t>
            </a:r>
            <a:r>
              <a:rPr lang="ru-RU" sz="3800" b="1" i="1" dirty="0" smtClean="0">
                <a:solidFill>
                  <a:srgbClr val="002060"/>
                </a:solidFill>
              </a:rPr>
              <a:t> презентации, мультфильмы;</a:t>
            </a:r>
            <a:br>
              <a:rPr lang="ru-RU" sz="3800" b="1" i="1" dirty="0" smtClean="0">
                <a:solidFill>
                  <a:srgbClr val="002060"/>
                </a:solidFill>
              </a:rPr>
            </a:br>
            <a:endParaRPr lang="ru-RU" sz="3400" b="1" i="1" dirty="0" smtClean="0">
              <a:solidFill>
                <a:srgbClr val="002060"/>
              </a:solidFill>
            </a:endParaRPr>
          </a:p>
          <a:p>
            <a:r>
              <a:rPr lang="ru-RU" sz="3800" b="1" i="1" dirty="0" smtClean="0">
                <a:solidFill>
                  <a:srgbClr val="002060"/>
                </a:solidFill>
              </a:rPr>
              <a:t>Предметно-пространственная развивающая среда: «Уголки ряженья» в групповых комнатах, соответствующее тематическое оформление книжных уголков, </a:t>
            </a:r>
            <a:r>
              <a:rPr lang="ru-RU" sz="3800" b="1" i="1" dirty="0" err="1" smtClean="0">
                <a:solidFill>
                  <a:srgbClr val="002060"/>
                </a:solidFill>
              </a:rPr>
              <a:t>изо-уголков</a:t>
            </a:r>
            <a:r>
              <a:rPr lang="ru-RU" sz="3800" b="1" i="1" dirty="0" smtClean="0">
                <a:solidFill>
                  <a:srgbClr val="002060"/>
                </a:solidFill>
              </a:rPr>
              <a:t>, родительских уголков, оформление территории ДОУ.</a:t>
            </a:r>
            <a:endParaRPr lang="ru-RU" sz="3400" b="1" i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11843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i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Актуальность:</a:t>
            </a:r>
            <a:r>
              <a:rPr lang="ru-RU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68760"/>
            <a:ext cx="7344816" cy="5001419"/>
          </a:xfrm>
        </p:spPr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dirty="0" smtClean="0"/>
              <a:t>      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Тема проекта «Храним наши 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традиции. Масленица»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является актуальной. Россия богата своими традициями, передающимися из поколения в поколение, и Масленица – один из самых любимых всеми, народный праздник, происходящий в конце зимы, всегда отмечался ярко, шумно и весело, с блинами, ярмарками и скоморохами. Масленица навсегда оставляет самые светлые впечатления, прививая интерес к историческому прошлому страны. В результате реализации этого проекта дети приобретают знания о смене сезонов, узнают новые песни, сказки, пляски, игры. У детей формируется познавательный интерес, воспитывается эмоциональное, положительное отношение к традициям.</a:t>
            </a:r>
          </a:p>
          <a:p>
            <a:pPr>
              <a:buNone/>
            </a:pPr>
            <a:endParaRPr lang="ru-RU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Усвоение традиционных культурных эталонов не только детьми, но и их родными, близкими, сотрудниками детского сада.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3053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  <a:hlinkClick r:id="rId3" action="ppaction://hlinksldjump"/>
              </a:rPr>
            </a:br>
            <a:r>
              <a:rPr lang="ru-RU" sz="1400" i="1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  <a:t/>
            </a:r>
            <a:br>
              <a:rPr lang="ru-RU" sz="1400" i="1" dirty="0" smtClean="0">
                <a:latin typeface="Times New Roman" pitchFamily="18" charset="0"/>
                <a:cs typeface="Times New Roman" pitchFamily="18" charset="0"/>
                <a:hlinkClick r:id="rId4" action="ppaction://hlinksldjump"/>
              </a:rPr>
            </a:br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Этапы реализации проекта:</a:t>
            </a:r>
            <a:r>
              <a:rPr lang="ru-RU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/>
            </a:r>
            <a:br>
              <a:rPr lang="ru-RU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</a:br>
            <a:r>
              <a:rPr lang="ru-RU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  <a:t/>
            </a:r>
            <a:br>
              <a:rPr lang="ru-RU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4" action="ppaction://hlinksldjump"/>
              </a:rPr>
            </a:br>
            <a:endParaRPr lang="ru-RU" sz="14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 </a:t>
            </a:r>
            <a:r>
              <a:rPr lang="en-US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подготовительный </a:t>
            </a:r>
          </a:p>
          <a:p>
            <a:pPr lvl="0"/>
            <a:r>
              <a:rPr lang="en-US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основной </a:t>
            </a:r>
          </a:p>
          <a:p>
            <a:pPr lvl="0"/>
            <a:r>
              <a:rPr lang="en-US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– заключительный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274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– этап: подготовительный</a:t>
            </a:r>
            <a:br>
              <a:rPr lang="ru-RU" sz="36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Цель: Постановка мотивации цели и задач по ознакомлению с традициями празднования Масленицы. 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30662" y="3212976"/>
            <a:ext cx="4140371" cy="325615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159999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1152</Words>
  <Application>Microsoft Office PowerPoint</Application>
  <PresentationFormat>Экран (4:3)</PresentationFormat>
  <Paragraphs>166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     Паспорт проекта:   </vt:lpstr>
      <vt:lpstr>    Цель проекта: познакомить дошкольников с традициями праздника Масленицы и создать условия для совместной деятельности детей, педагогов и родителей. </vt:lpstr>
      <vt:lpstr>                         Задачи:    </vt:lpstr>
      <vt:lpstr>  Интеграция образовательных областей:  </vt:lpstr>
      <vt:lpstr>     Обеспечение проекта:      </vt:lpstr>
      <vt:lpstr>  Актуальность: </vt:lpstr>
      <vt:lpstr>  Этапы реализации проекта:  </vt:lpstr>
      <vt:lpstr>I – этап: подготовительный </vt:lpstr>
      <vt:lpstr>Содержание:  </vt:lpstr>
      <vt:lpstr>II – этап: основной </vt:lpstr>
      <vt:lpstr>Содержание: </vt:lpstr>
      <vt:lpstr>Слайд 13</vt:lpstr>
      <vt:lpstr>III – этап: заключительный </vt:lpstr>
      <vt:lpstr>Содержание:  </vt:lpstr>
      <vt:lpstr>Достигнутые результаты:  </vt:lpstr>
      <vt:lpstr>Рисование «Блины на сковородке»</vt:lpstr>
      <vt:lpstr>Аппликация «Солнышко»</vt:lpstr>
      <vt:lpstr>Аппликация «Барыня на Масленице»</vt:lpstr>
      <vt:lpstr>Рецепт блинов от семьи Алиева Рената</vt:lpstr>
      <vt:lpstr>Рецепт блинов от семьи  Синельниковой Варвары</vt:lpstr>
      <vt:lpstr>Рецепт от семьи Павловой Елизаветы</vt:lpstr>
      <vt:lpstr>Рецепт блинов от семьи Альтерготть Таисии</vt:lpstr>
      <vt:lpstr>Рецепт блинов от семьи Филиной Златы</vt:lpstr>
      <vt:lpstr>Чучело «Маслёна»</vt:lpstr>
      <vt:lpstr>Перетягивание каната</vt:lpstr>
      <vt:lpstr>Хоровод с лентами «Карусель»</vt:lpstr>
      <vt:lpstr>Эстафета «Кто быстрее на метле»</vt:lpstr>
      <vt:lpstr>Эстафета «Перенеси блины на тарелку» </vt:lpstr>
      <vt:lpstr>Хороводы с Масленицей</vt:lpstr>
      <vt:lpstr>Ох хороши блиночки!!!</vt:lpstr>
      <vt:lpstr>СПАСИБО ЗА ВНИМАНИЕ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«Широкая масленица»</dc:title>
  <dc:creator>natali</dc:creator>
  <cp:lastModifiedBy>Наталья Филина</cp:lastModifiedBy>
  <cp:revision>182</cp:revision>
  <dcterms:created xsi:type="dcterms:W3CDTF">2013-12-09T12:55:38Z</dcterms:created>
  <dcterms:modified xsi:type="dcterms:W3CDTF">2023-02-16T13:16:28Z</dcterms:modified>
</cp:coreProperties>
</file>